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75" r:id="rId2"/>
    <p:sldId id="276" r:id="rId3"/>
    <p:sldId id="277" r:id="rId4"/>
    <p:sldId id="282" r:id="rId5"/>
    <p:sldId id="28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3" autoAdjust="0"/>
    <p:restoredTop sz="94660"/>
  </p:normalViewPr>
  <p:slideViewPr>
    <p:cSldViewPr>
      <p:cViewPr varScale="1">
        <p:scale>
          <a:sx n="70" d="100"/>
          <a:sy n="70" d="100"/>
        </p:scale>
        <p:origin x="135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4/23/2017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4/23/2017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4/23/2017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4/23/2017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4/23/2017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28636"/>
            <a:ext cx="8748464" cy="778098"/>
          </a:xfrm>
        </p:spPr>
        <p:txBody>
          <a:bodyPr/>
          <a:lstStyle/>
          <a:p>
            <a:r>
              <a:rPr lang="en-US" sz="4000" dirty="0"/>
              <a:t>Chorionic Gonadotropin (Recombinant) </a:t>
            </a:r>
          </a:p>
        </p:txBody>
      </p:sp>
      <p:sp>
        <p:nvSpPr>
          <p:cNvPr id="10" name="Content Placeholder 9"/>
          <p:cNvSpPr>
            <a:spLocks noGrp="1"/>
          </p:cNvSpPr>
          <p:nvPr>
            <p:ph idx="1"/>
          </p:nvPr>
        </p:nvSpPr>
        <p:spPr>
          <a:xfrm>
            <a:off x="107504" y="1052736"/>
            <a:ext cx="7969696" cy="5348064"/>
          </a:xfrm>
        </p:spPr>
        <p:txBody>
          <a:bodyPr>
            <a:normAutofit/>
          </a:bodyPr>
          <a:lstStyle/>
          <a:p>
            <a:pPr>
              <a:lnSpc>
                <a:spcPct val="110000"/>
              </a:lnSpc>
            </a:pPr>
            <a:r>
              <a:rPr lang="en-US" b="1" dirty="0" err="1">
                <a:latin typeface="Times New Roman" pitchFamily="18" charset="0"/>
                <a:cs typeface="Times New Roman" pitchFamily="18" charset="0"/>
              </a:rPr>
              <a:t>Drugbank</a:t>
            </a:r>
            <a:r>
              <a:rPr lang="en-US" b="1" dirty="0">
                <a:latin typeface="Times New Roman" pitchFamily="18" charset="0"/>
                <a:cs typeface="Times New Roman" pitchFamily="18" charset="0"/>
              </a:rPr>
              <a:t> </a:t>
            </a:r>
            <a:r>
              <a:rPr lang="en-US" b="1">
                <a:latin typeface="Times New Roman" pitchFamily="18" charset="0"/>
                <a:cs typeface="Times New Roman" pitchFamily="18" charset="0"/>
              </a:rPr>
              <a:t>ID </a:t>
            </a:r>
            <a:r>
              <a:rPr lang="en-US" smtClean="0">
                <a:latin typeface="Times New Roman" pitchFamily="18" charset="0"/>
                <a:cs typeface="Times New Roman" pitchFamily="18" charset="0"/>
              </a:rPr>
              <a:t>: DB00097</a:t>
            </a:r>
            <a:endParaRPr lang="en-US" dirty="0" smtClean="0">
              <a:latin typeface="Times New Roman" pitchFamily="18" charset="0"/>
              <a:cs typeface="Times New Roman" pitchFamily="18" charset="0"/>
            </a:endParaRPr>
          </a:p>
          <a:p>
            <a:pPr>
              <a:lnSpc>
                <a:spcPct val="110000"/>
              </a:lnSpc>
            </a:pPr>
            <a:r>
              <a:rPr lang="en-US" b="1" dirty="0">
                <a:latin typeface="Times New Roman" panose="02020603050405020304" pitchFamily="18" charset="0"/>
                <a:cs typeface="Times New Roman" panose="02020603050405020304" pitchFamily="18" charset="0"/>
              </a:rPr>
              <a:t>Molecular Weight (Daltons)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25719.7 </a:t>
            </a:r>
            <a:endParaRPr lang="en-US" dirty="0" smtClean="0">
              <a:latin typeface="Times New Roman" panose="02020603050405020304" pitchFamily="18" charset="0"/>
              <a:cs typeface="Times New Roman" panose="02020603050405020304" pitchFamily="18" charset="0"/>
            </a:endParaRPr>
          </a:p>
          <a:p>
            <a:pPr>
              <a:lnSpc>
                <a:spcPct val="110000"/>
              </a:lnSpc>
            </a:pPr>
            <a:r>
              <a:rPr lang="en-US" b="1" dirty="0" smtClean="0">
                <a:latin typeface="Times New Roman" panose="02020603050405020304" pitchFamily="18" charset="0"/>
                <a:cs typeface="Times New Roman" panose="02020603050405020304" pitchFamily="18" charset="0"/>
              </a:rPr>
              <a:t>Chemical </a:t>
            </a:r>
            <a:r>
              <a:rPr lang="en-US" b="1" dirty="0">
                <a:latin typeface="Times New Roman" panose="02020603050405020304" pitchFamily="18" charset="0"/>
                <a:cs typeface="Times New Roman" panose="02020603050405020304" pitchFamily="18" charset="0"/>
              </a:rPr>
              <a:t>Formula</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C1105H1770N318O336S26 </a:t>
            </a:r>
            <a:r>
              <a:rPr lang="en-US" dirty="0" smtClean="0">
                <a:latin typeface="Times New Roman" panose="02020603050405020304" pitchFamily="18" charset="0"/>
                <a:cs typeface="Times New Roman" panose="02020603050405020304" pitchFamily="18" charset="0"/>
              </a:rPr>
              <a:t> </a:t>
            </a:r>
          </a:p>
          <a:p>
            <a:pPr>
              <a:lnSpc>
                <a:spcPct val="110000"/>
              </a:lnSpc>
            </a:pPr>
            <a:r>
              <a:rPr lang="en-US" b="1" dirty="0" smtClean="0">
                <a:latin typeface="Times New Roman" pitchFamily="18" charset="0"/>
                <a:cs typeface="Times New Roman" pitchFamily="18" charset="0"/>
              </a:rPr>
              <a:t>Half </a:t>
            </a:r>
            <a:r>
              <a:rPr lang="en-US" b="1" dirty="0">
                <a:latin typeface="Times New Roman" pitchFamily="18" charset="0"/>
                <a:cs typeface="Times New Roman" pitchFamily="18" charset="0"/>
              </a:rPr>
              <a:t>life </a:t>
            </a:r>
            <a:r>
              <a:rPr lang="en-US" dirty="0">
                <a:latin typeface="Times New Roman" pitchFamily="18" charset="0"/>
                <a:cs typeface="Times New Roman" pitchFamily="18" charset="0"/>
              </a:rPr>
              <a:t>:</a:t>
            </a:r>
            <a:r>
              <a:rPr lang="en-IN" dirty="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The mean terminal half-life is about 29 ± 6 hours (initial half-life is 4.5 ± 0.5 hours). </a:t>
            </a:r>
            <a:endParaRPr lang="en-US" dirty="0" smtClean="0">
              <a:latin typeface="Times New Roman" panose="02020603050405020304" pitchFamily="18" charset="0"/>
              <a:cs typeface="Times New Roman" panose="02020603050405020304" pitchFamily="18" charset="0"/>
            </a:endParaRPr>
          </a:p>
          <a:p>
            <a:pPr>
              <a:lnSpc>
                <a:spcPct val="110000"/>
              </a:lnSpc>
            </a:pPr>
            <a:r>
              <a:rPr lang="en-US" b="1" dirty="0" smtClean="0">
                <a:latin typeface="Times New Roman" panose="02020603050405020304" pitchFamily="18" charset="0"/>
                <a:cs typeface="Times New Roman" pitchFamily="18" charset="0"/>
              </a:rPr>
              <a:t>Description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a:r>
          </a:p>
          <a:p>
            <a:pPr algn="just">
              <a:lnSpc>
                <a:spcPct val="110000"/>
              </a:lnSpc>
            </a:pPr>
            <a:r>
              <a:rPr lang="en-US" dirty="0">
                <a:latin typeface="Times New Roman" pitchFamily="18" charset="0"/>
                <a:cs typeface="Times New Roman" pitchFamily="18" charset="0"/>
              </a:rPr>
              <a:t>Recombinant human chorionic gonadotropin with 2 subunits, alpha = 92 residues, beta = 145 residues, each with N-and O-linked carbohydrate moieties linked to ASN-52 and ASN-78 (on alpha subunit) and ASN-13, ASN-30, SER-121, SER-127, SER-132 and SER-138 (on beta subunit). The primary structure of the alpha-chain of r-</a:t>
            </a:r>
            <a:r>
              <a:rPr lang="en-US" dirty="0" err="1">
                <a:latin typeface="Times New Roman" panose="02020603050405020304" pitchFamily="18" charset="0"/>
                <a:cs typeface="Times New Roman" panose="02020603050405020304" pitchFamily="18" charset="0"/>
              </a:rPr>
              <a:t>hCG</a:t>
            </a:r>
            <a:r>
              <a:rPr lang="en-US" dirty="0">
                <a:latin typeface="Times New Roman" panose="02020603050405020304" pitchFamily="18" charset="0"/>
                <a:cs typeface="Times New Roman" panose="02020603050405020304" pitchFamily="18" charset="0"/>
              </a:rPr>
              <a:t> is identical to that of the alpha-chain of </a:t>
            </a:r>
            <a:r>
              <a:rPr lang="en-US" dirty="0" err="1">
                <a:latin typeface="Times New Roman" panose="02020603050405020304" pitchFamily="18" charset="0"/>
                <a:cs typeface="Times New Roman" panose="02020603050405020304" pitchFamily="18" charset="0"/>
              </a:rPr>
              <a:t>hCG</a:t>
            </a:r>
            <a:r>
              <a:rPr lang="en-US" dirty="0">
                <a:latin typeface="Times New Roman" panose="02020603050405020304" pitchFamily="18" charset="0"/>
                <a:cs typeface="Times New Roman" panose="02020603050405020304" pitchFamily="18" charset="0"/>
              </a:rPr>
              <a:t>, FSH and LH.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3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620688"/>
            <a:ext cx="8142728" cy="5616624"/>
          </a:xfrm>
        </p:spPr>
        <p:txBody>
          <a:bodyPr>
            <a:noAutofit/>
          </a:bodyPr>
          <a:lstStyle/>
          <a:p>
            <a:pPr algn="just">
              <a:lnSpc>
                <a:spcPct val="150000"/>
              </a:lnSpc>
            </a:pPr>
            <a:r>
              <a:rPr lang="en-US" b="1" dirty="0" smtClean="0">
                <a:solidFill>
                  <a:schemeClr val="tx1"/>
                </a:solidFill>
                <a:latin typeface="Times New Roman" panose="02020603050405020304" pitchFamily="18" charset="0"/>
                <a:cs typeface="Times New Roman" pitchFamily="18" charset="0"/>
              </a:rPr>
              <a:t>Indication</a:t>
            </a:r>
            <a:r>
              <a:rPr lang="en-US" dirty="0" smtClean="0">
                <a:solidFill>
                  <a:schemeClr val="tx1"/>
                </a:solidFill>
                <a:latin typeface="Times New Roman" pitchFamily="18" charset="0"/>
                <a:cs typeface="Times New Roman" pitchFamily="18" charset="0"/>
              </a:rPr>
              <a:t> :</a:t>
            </a:r>
          </a:p>
          <a:p>
            <a:pPr algn="just">
              <a:lnSpc>
                <a:spcPct val="150000"/>
              </a:lnSpc>
            </a:pPr>
            <a:r>
              <a:rPr lang="en-US" dirty="0">
                <a:solidFill>
                  <a:schemeClr val="tx1"/>
                </a:solidFill>
                <a:latin typeface="Times New Roman" panose="02020603050405020304" pitchFamily="18" charset="0"/>
                <a:cs typeface="Times New Roman" panose="02020603050405020304" pitchFamily="18" charset="0"/>
              </a:rPr>
              <a:t>For the treatment of female infertility </a:t>
            </a:r>
            <a:endParaRPr lang="en-US" dirty="0" smtClean="0">
              <a:solidFill>
                <a:schemeClr val="tx1"/>
              </a:solidFill>
              <a:latin typeface="Times New Roman" panose="02020603050405020304" pitchFamily="18" charset="0"/>
              <a:cs typeface="Times New Roman" panose="02020603050405020304" pitchFamily="18" charset="0"/>
            </a:endParaRPr>
          </a:p>
          <a:p>
            <a:pPr algn="just">
              <a:lnSpc>
                <a:spcPct val="150000"/>
              </a:lnSpc>
            </a:pPr>
            <a:endParaRPr lang="en-US" b="1" dirty="0">
              <a:solidFill>
                <a:schemeClr val="tx1"/>
              </a:solidFill>
              <a:latin typeface="Times New Roman" pitchFamily="18" charset="0"/>
              <a:cs typeface="Times New Roman" pitchFamily="18" charset="0"/>
            </a:endParaRPr>
          </a:p>
          <a:p>
            <a:pPr algn="just">
              <a:lnSpc>
                <a:spcPct val="150000"/>
              </a:lnSpc>
            </a:pPr>
            <a:r>
              <a:rPr lang="en-US" b="1" dirty="0" smtClean="0">
                <a:solidFill>
                  <a:schemeClr val="tx1"/>
                </a:solidFill>
                <a:latin typeface="Times New Roman" pitchFamily="18" charset="0"/>
                <a:cs typeface="Times New Roman" pitchFamily="18" charset="0"/>
              </a:rPr>
              <a:t>Pharmacodynamics </a:t>
            </a:r>
            <a:r>
              <a:rPr lang="en-US" dirty="0" smtClean="0">
                <a:solidFill>
                  <a:schemeClr val="tx1"/>
                </a:solidFill>
                <a:latin typeface="Times New Roman" pitchFamily="18" charset="0"/>
                <a:cs typeface="Times New Roman" pitchFamily="18" charset="0"/>
              </a:rPr>
              <a:t>: </a:t>
            </a:r>
          </a:p>
          <a:p>
            <a:pPr algn="just">
              <a:lnSpc>
                <a:spcPct val="150000"/>
              </a:lnSpc>
            </a:pPr>
            <a:r>
              <a:rPr lang="en-US" dirty="0" err="1">
                <a:solidFill>
                  <a:schemeClr val="tx1"/>
                </a:solidFill>
                <a:latin typeface="Times New Roman" panose="02020603050405020304" pitchFamily="18" charset="0"/>
                <a:cs typeface="Times New Roman" panose="02020603050405020304" pitchFamily="18" charset="0"/>
              </a:rPr>
              <a:t>Choriogonadotropin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alfa</a:t>
            </a:r>
            <a:r>
              <a:rPr lang="en-US" dirty="0">
                <a:solidFill>
                  <a:schemeClr val="tx1"/>
                </a:solidFill>
                <a:latin typeface="Times New Roman" panose="02020603050405020304" pitchFamily="18" charset="0"/>
                <a:cs typeface="Times New Roman" panose="02020603050405020304" pitchFamily="18" charset="0"/>
              </a:rPr>
              <a:t> is used to treat female infertility, </a:t>
            </a:r>
            <a:r>
              <a:rPr lang="en-US" dirty="0" err="1">
                <a:solidFill>
                  <a:schemeClr val="tx1"/>
                </a:solidFill>
                <a:latin typeface="Times New Roman" panose="02020603050405020304" pitchFamily="18" charset="0"/>
                <a:cs typeface="Times New Roman" panose="02020603050405020304" pitchFamily="18" charset="0"/>
              </a:rPr>
              <a:t>Choriogonadotropin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alfa</a:t>
            </a:r>
            <a:r>
              <a:rPr lang="en-US" dirty="0">
                <a:solidFill>
                  <a:schemeClr val="tx1"/>
                </a:solidFill>
                <a:latin typeface="Times New Roman" panose="02020603050405020304" pitchFamily="18" charset="0"/>
                <a:cs typeface="Times New Roman" panose="02020603050405020304" pitchFamily="18" charset="0"/>
              </a:rPr>
              <a:t> stimulates late follicular maturation and resumption of oocyte meiosis, and initiates rupture of the pre-ovulatory ovarian follicle. </a:t>
            </a:r>
            <a:r>
              <a:rPr lang="en-US" dirty="0" err="1">
                <a:solidFill>
                  <a:schemeClr val="tx1"/>
                </a:solidFill>
                <a:latin typeface="Times New Roman" panose="02020603050405020304" pitchFamily="18" charset="0"/>
                <a:cs typeface="Times New Roman" panose="02020603050405020304" pitchFamily="18" charset="0"/>
              </a:rPr>
              <a:t>Ovidrel</a:t>
            </a:r>
            <a:r>
              <a:rPr lang="en-US" dirty="0">
                <a:solidFill>
                  <a:schemeClr val="tx1"/>
                </a:solidFill>
                <a:latin typeface="Times New Roman" panose="02020603050405020304" pitchFamily="18" charset="0"/>
                <a:cs typeface="Times New Roman" panose="02020603050405020304" pitchFamily="18" charset="0"/>
              </a:rPr>
              <a:t> is an analogue of Luteinizing Hormone (LH) and binds to the LH/</a:t>
            </a:r>
            <a:r>
              <a:rPr lang="en-US" dirty="0" err="1">
                <a:solidFill>
                  <a:schemeClr val="tx1"/>
                </a:solidFill>
                <a:latin typeface="Times New Roman" panose="02020603050405020304" pitchFamily="18" charset="0"/>
                <a:cs typeface="Times New Roman" panose="02020603050405020304" pitchFamily="18" charset="0"/>
              </a:rPr>
              <a:t>hCG</a:t>
            </a:r>
            <a:r>
              <a:rPr lang="en-US" dirty="0">
                <a:solidFill>
                  <a:schemeClr val="tx1"/>
                </a:solidFill>
                <a:latin typeface="Times New Roman" panose="02020603050405020304" pitchFamily="18" charset="0"/>
                <a:cs typeface="Times New Roman" panose="02020603050405020304" pitchFamily="18" charset="0"/>
              </a:rPr>
              <a:t> receptor of the </a:t>
            </a:r>
            <a:r>
              <a:rPr lang="en-US" dirty="0" err="1">
                <a:solidFill>
                  <a:schemeClr val="tx1"/>
                </a:solidFill>
                <a:latin typeface="Times New Roman" panose="02020603050405020304" pitchFamily="18" charset="0"/>
                <a:cs typeface="Times New Roman" panose="02020603050405020304" pitchFamily="18" charset="0"/>
              </a:rPr>
              <a:t>granulosa</a:t>
            </a:r>
            <a:r>
              <a:rPr lang="en-US" dirty="0">
                <a:solidFill>
                  <a:schemeClr val="tx1"/>
                </a:solidFill>
                <a:latin typeface="Times New Roman" panose="02020603050405020304" pitchFamily="18" charset="0"/>
                <a:cs typeface="Times New Roman" panose="02020603050405020304" pitchFamily="18" charset="0"/>
              </a:rPr>
              <a:t> and theca cells of the ovary to effect these changes in the absence of an endogenous LH surge. </a:t>
            </a:r>
            <a:endParaRPr lang="en-US"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3271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60648"/>
            <a:ext cx="8316416" cy="6264696"/>
          </a:xfrm>
        </p:spPr>
        <p:txBody>
          <a:bodyPr>
            <a:noAutofit/>
          </a:bodyPr>
          <a:lstStyle/>
          <a:p>
            <a:pPr marL="285750" indent="-285750" algn="just">
              <a:buFont typeface="Arial" panose="020B0604020202020204" pitchFamily="34" charset="0"/>
              <a:buChar char="•"/>
            </a:pPr>
            <a:r>
              <a:rPr lang="en-US" sz="1600" b="1" dirty="0" smtClean="0">
                <a:solidFill>
                  <a:schemeClr val="tx1"/>
                </a:solidFill>
                <a:latin typeface="Times New Roman" panose="02020603050405020304" pitchFamily="18" charset="0"/>
                <a:cs typeface="Times New Roman" pitchFamily="18" charset="0"/>
              </a:rPr>
              <a:t>Absorption : </a:t>
            </a:r>
          </a:p>
          <a:p>
            <a:pPr algn="just"/>
            <a:r>
              <a:rPr lang="en-US" sz="1600" dirty="0">
                <a:solidFill>
                  <a:schemeClr val="tx1"/>
                </a:solidFill>
                <a:latin typeface="Times New Roman" panose="02020603050405020304" pitchFamily="18" charset="0"/>
                <a:cs typeface="Times New Roman" panose="02020603050405020304" pitchFamily="18" charset="0"/>
              </a:rPr>
              <a:t>The mean absolute bioavailability following a single subcutaneous injection to healthy female volunteers is about 40%. </a:t>
            </a:r>
            <a:endParaRPr lang="en-US" sz="1600" dirty="0" smtClean="0">
              <a:solidFill>
                <a:schemeClr val="tx1"/>
              </a:solidFill>
              <a:latin typeface="Times New Roman" panose="02020603050405020304" pitchFamily="18" charset="0"/>
              <a:cs typeface="Times New Roman" panose="02020603050405020304" pitchFamily="18" charset="0"/>
            </a:endParaRPr>
          </a:p>
          <a:p>
            <a:pPr algn="just"/>
            <a:endParaRPr lang="en-US" sz="1600"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1600" b="1" dirty="0" smtClean="0">
                <a:solidFill>
                  <a:schemeClr val="tx1"/>
                </a:solidFill>
                <a:latin typeface="Times New Roman" panose="02020603050405020304" pitchFamily="18" charset="0"/>
                <a:cs typeface="Times New Roman" pitchFamily="18" charset="0"/>
              </a:rPr>
              <a:t>Volume </a:t>
            </a:r>
            <a:r>
              <a:rPr lang="en-US" sz="1600" b="1" dirty="0">
                <a:solidFill>
                  <a:schemeClr val="tx1"/>
                </a:solidFill>
                <a:latin typeface="Times New Roman" panose="02020603050405020304" pitchFamily="18" charset="0"/>
                <a:cs typeface="Times New Roman" pitchFamily="18" charset="0"/>
              </a:rPr>
              <a:t>of distribution : </a:t>
            </a:r>
          </a:p>
          <a:p>
            <a:r>
              <a:rPr lang="en-US" sz="1600" dirty="0">
                <a:solidFill>
                  <a:schemeClr val="tx1"/>
                </a:solidFill>
                <a:latin typeface="Times New Roman" panose="02020603050405020304" pitchFamily="18" charset="0"/>
                <a:cs typeface="Times New Roman" panose="02020603050405020304" pitchFamily="18" charset="0"/>
              </a:rPr>
              <a:t>5.9 ± 1.0 L </a:t>
            </a:r>
          </a:p>
          <a:p>
            <a:endParaRPr lang="en-US" sz="1600" dirty="0" smtClean="0">
              <a:solidFill>
                <a:schemeClr val="tx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600" b="1" dirty="0" smtClean="0">
                <a:solidFill>
                  <a:schemeClr val="tx1"/>
                </a:solidFill>
                <a:latin typeface="Times New Roman" pitchFamily="18" charset="0"/>
                <a:cs typeface="Times New Roman" pitchFamily="18" charset="0"/>
              </a:rPr>
              <a:t>Clearance </a:t>
            </a:r>
            <a:r>
              <a:rPr lang="en-US" sz="1600" b="1" dirty="0">
                <a:solidFill>
                  <a:schemeClr val="tx1"/>
                </a:solidFill>
                <a:latin typeface="Times New Roman" pitchFamily="18" charset="0"/>
                <a:cs typeface="Times New Roman" pitchFamily="18" charset="0"/>
              </a:rPr>
              <a:t>:</a:t>
            </a:r>
          </a:p>
          <a:p>
            <a:r>
              <a:rPr lang="en-US" sz="1600" dirty="0">
                <a:solidFill>
                  <a:schemeClr val="tx1"/>
                </a:solidFill>
                <a:latin typeface="Times New Roman" panose="02020603050405020304" pitchFamily="18" charset="0"/>
                <a:cs typeface="Times New Roman" panose="02020603050405020304" pitchFamily="18" charset="0"/>
              </a:rPr>
              <a:t>0.29 +/- 0.04 L/h [healthy down-regulated females] </a:t>
            </a:r>
            <a:endParaRPr lang="en-US" sz="1600" dirty="0" smtClean="0">
              <a:solidFill>
                <a:schemeClr val="tx1"/>
              </a:solidFill>
              <a:latin typeface="Times New Roman" panose="02020603050405020304" pitchFamily="18" charset="0"/>
              <a:cs typeface="Times New Roman" panose="02020603050405020304" pitchFamily="18" charset="0"/>
            </a:endParaRPr>
          </a:p>
          <a:p>
            <a:endParaRPr lang="en-US" sz="1600" b="1" dirty="0">
              <a:solidFill>
                <a:schemeClr val="tx1"/>
              </a:solidFill>
              <a:latin typeface="Times New Roman" pitchFamily="18" charset="0"/>
              <a:cs typeface="Times New Roman" pitchFamily="18" charset="0"/>
            </a:endParaRPr>
          </a:p>
          <a:p>
            <a:pPr marL="342900" indent="-342900">
              <a:buFont typeface="Arial" panose="020B0604020202020204" pitchFamily="34" charset="0"/>
              <a:buChar char="•"/>
            </a:pPr>
            <a:r>
              <a:rPr lang="en-US" sz="1600" b="1" dirty="0">
                <a:solidFill>
                  <a:schemeClr val="tx1"/>
                </a:solidFill>
                <a:latin typeface="Times New Roman" pitchFamily="18" charset="0"/>
                <a:cs typeface="Times New Roman" pitchFamily="18" charset="0"/>
              </a:rPr>
              <a:t>Categories</a:t>
            </a:r>
            <a:r>
              <a:rPr lang="en-US" sz="1600" dirty="0">
                <a:solidFill>
                  <a:schemeClr val="tx1"/>
                </a:solidFill>
                <a:latin typeface="Times New Roman" pitchFamily="18" charset="0"/>
                <a:cs typeface="Times New Roman" pitchFamily="18" charset="0"/>
              </a:rPr>
              <a:t> : Hormones </a:t>
            </a:r>
          </a:p>
          <a:p>
            <a:pPr marL="342900" indent="-342900">
              <a:buFont typeface="Arial" panose="020B0604020202020204" pitchFamily="34" charset="0"/>
              <a:buChar char="•"/>
            </a:pPr>
            <a:r>
              <a:rPr lang="en-US" sz="1600" b="1" dirty="0">
                <a:solidFill>
                  <a:schemeClr val="tx1"/>
                </a:solidFill>
                <a:latin typeface="Times New Roman" pitchFamily="18" charset="0"/>
                <a:cs typeface="Times New Roman" pitchFamily="18" charset="0"/>
              </a:rPr>
              <a:t>Patents</a:t>
            </a:r>
            <a:r>
              <a:rPr lang="en-US" sz="1600" dirty="0">
                <a:solidFill>
                  <a:schemeClr val="tx1"/>
                </a:solidFill>
                <a:latin typeface="Times New Roman" pitchFamily="18" charset="0"/>
                <a:cs typeface="Times New Roman" pitchFamily="18" charset="0"/>
              </a:rPr>
              <a:t> : US5767251 </a:t>
            </a:r>
          </a:p>
          <a:p>
            <a:pPr marL="342900" indent="-342900">
              <a:buFont typeface="Arial" panose="020B0604020202020204" pitchFamily="34" charset="0"/>
              <a:buChar char="•"/>
            </a:pPr>
            <a:r>
              <a:rPr lang="en-US" sz="1600" b="1" dirty="0">
                <a:solidFill>
                  <a:schemeClr val="tx1"/>
                </a:solidFill>
                <a:latin typeface="Times New Roman" panose="02020603050405020304" pitchFamily="18" charset="0"/>
                <a:cs typeface="Times New Roman" panose="02020603050405020304" pitchFamily="18" charset="0"/>
              </a:rPr>
              <a:t>Targets</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Lutropin-choriogonadotropic</a:t>
            </a:r>
            <a:r>
              <a:rPr lang="en-US" sz="1600" dirty="0">
                <a:solidFill>
                  <a:schemeClr val="tx1"/>
                </a:solidFill>
                <a:latin typeface="Times New Roman" panose="02020603050405020304" pitchFamily="18" charset="0"/>
                <a:cs typeface="Times New Roman" panose="02020603050405020304" pitchFamily="18" charset="0"/>
              </a:rPr>
              <a:t> hormone receptor, Follicle-stimulating hormone receptor </a:t>
            </a:r>
          </a:p>
          <a:p>
            <a:pPr marL="342900" indent="-342900">
              <a:buFont typeface="Arial" panose="020B0604020202020204" pitchFamily="34" charset="0"/>
              <a:buChar char="•"/>
            </a:pPr>
            <a:r>
              <a:rPr lang="en-US" sz="1600" b="1" dirty="0">
                <a:solidFill>
                  <a:schemeClr val="tx1"/>
                </a:solidFill>
                <a:latin typeface="Times New Roman" pitchFamily="18" charset="0"/>
                <a:cs typeface="Times New Roman" pitchFamily="18" charset="0"/>
              </a:rPr>
              <a:t>Brands : </a:t>
            </a:r>
            <a:r>
              <a:rPr lang="en-US" sz="1600" dirty="0" err="1">
                <a:solidFill>
                  <a:schemeClr val="tx1"/>
                </a:solidFill>
                <a:latin typeface="Times New Roman" panose="02020603050405020304" pitchFamily="18" charset="0"/>
                <a:cs typeface="Times New Roman" panose="02020603050405020304" pitchFamily="18" charset="0"/>
              </a:rPr>
              <a:t>Ovitrelle</a:t>
            </a:r>
            <a:r>
              <a:rPr lang="en-US" sz="1600" dirty="0">
                <a:solidFill>
                  <a:schemeClr val="tx1"/>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1600" b="1" dirty="0">
                <a:solidFill>
                  <a:schemeClr val="tx1"/>
                </a:solidFill>
                <a:latin typeface="Times New Roman" pitchFamily="18" charset="0"/>
                <a:cs typeface="Times New Roman" pitchFamily="18" charset="0"/>
              </a:rPr>
              <a:t>Company : </a:t>
            </a:r>
            <a:r>
              <a:rPr lang="en-US" sz="1600" dirty="0">
                <a:solidFill>
                  <a:schemeClr val="tx1"/>
                </a:solidFill>
                <a:latin typeface="Times New Roman" panose="02020603050405020304" pitchFamily="18" charset="0"/>
                <a:cs typeface="Times New Roman" panose="02020603050405020304" pitchFamily="18" charset="0"/>
              </a:rPr>
              <a:t>Merck </a:t>
            </a:r>
            <a:r>
              <a:rPr lang="en-US" sz="1600" dirty="0" err="1">
                <a:solidFill>
                  <a:schemeClr val="tx1"/>
                </a:solidFill>
                <a:latin typeface="Times New Roman" panose="02020603050405020304" pitchFamily="18" charset="0"/>
                <a:cs typeface="Times New Roman" panose="02020603050405020304" pitchFamily="18" charset="0"/>
              </a:rPr>
              <a:t>Serono</a:t>
            </a:r>
            <a:r>
              <a:rPr lang="en-US" sz="1600" dirty="0">
                <a:solidFill>
                  <a:schemeClr val="tx1"/>
                </a:solidFill>
                <a:latin typeface="Times New Roman" panose="02020603050405020304" pitchFamily="18" charset="0"/>
                <a:cs typeface="Times New Roman" panose="02020603050405020304" pitchFamily="18" charset="0"/>
              </a:rPr>
              <a:t> Europe Limited </a:t>
            </a:r>
          </a:p>
          <a:p>
            <a:pPr marL="342900" indent="-342900">
              <a:buFont typeface="Arial" panose="020B0604020202020204" pitchFamily="34" charset="0"/>
              <a:buChar char="•"/>
            </a:pPr>
            <a:r>
              <a:rPr lang="en-US" sz="1600" b="1" dirty="0">
                <a:solidFill>
                  <a:schemeClr val="tx1"/>
                </a:solidFill>
                <a:latin typeface="Times New Roman" pitchFamily="18" charset="0"/>
                <a:cs typeface="Times New Roman" pitchFamily="18" charset="0"/>
              </a:rPr>
              <a:t>Formulation : </a:t>
            </a:r>
            <a:r>
              <a:rPr lang="en-US" sz="1600" dirty="0">
                <a:solidFill>
                  <a:schemeClr val="tx1"/>
                </a:solidFill>
                <a:latin typeface="Times New Roman" panose="02020603050405020304" pitchFamily="18" charset="0"/>
                <a:cs typeface="Times New Roman" panose="02020603050405020304" pitchFamily="18" charset="0"/>
              </a:rPr>
              <a:t>Each pre-filled syringe contains 250 micrograms </a:t>
            </a:r>
            <a:r>
              <a:rPr lang="en-US" sz="1600" dirty="0" err="1">
                <a:solidFill>
                  <a:schemeClr val="tx1"/>
                </a:solidFill>
                <a:latin typeface="Times New Roman" panose="02020603050405020304" pitchFamily="18" charset="0"/>
                <a:cs typeface="Times New Roman" panose="02020603050405020304" pitchFamily="18" charset="0"/>
              </a:rPr>
              <a:t>choriogonadotropin</a:t>
            </a:r>
            <a:r>
              <a:rPr lang="en-US" sz="1600" dirty="0">
                <a:solidFill>
                  <a:schemeClr val="tx1"/>
                </a:solidFill>
                <a:latin typeface="Times New Roman" panose="02020603050405020304" pitchFamily="18" charset="0"/>
                <a:cs typeface="Times New Roman" panose="02020603050405020304" pitchFamily="18" charset="0"/>
              </a:rPr>
              <a:t> </a:t>
            </a:r>
            <a:r>
              <a:rPr lang="en-US" sz="1600" dirty="0" err="1">
                <a:solidFill>
                  <a:schemeClr val="tx1"/>
                </a:solidFill>
                <a:latin typeface="Times New Roman" panose="02020603050405020304" pitchFamily="18" charset="0"/>
                <a:cs typeface="Times New Roman" panose="02020603050405020304" pitchFamily="18" charset="0"/>
              </a:rPr>
              <a:t>alfa</a:t>
            </a:r>
            <a:r>
              <a:rPr lang="en-US" sz="1600" dirty="0">
                <a:solidFill>
                  <a:schemeClr val="tx1"/>
                </a:solidFill>
                <a:latin typeface="Times New Roman" panose="02020603050405020304" pitchFamily="18" charset="0"/>
                <a:cs typeface="Times New Roman" panose="02020603050405020304" pitchFamily="18" charset="0"/>
              </a:rPr>
              <a:t>* (equivalent to approximately 6,500 IU) in 0.5 mL solution </a:t>
            </a:r>
          </a:p>
          <a:p>
            <a:pPr marL="342900" indent="-342900">
              <a:buFont typeface="Arial" panose="020B0604020202020204" pitchFamily="34" charset="0"/>
              <a:buChar char="•"/>
            </a:pPr>
            <a:r>
              <a:rPr lang="en-US" sz="1600" b="1" dirty="0">
                <a:solidFill>
                  <a:schemeClr val="tx1"/>
                </a:solidFill>
                <a:latin typeface="Times New Roman" pitchFamily="18" charset="0"/>
                <a:cs typeface="Times New Roman" pitchFamily="18" charset="0"/>
              </a:rPr>
              <a:t>Form : </a:t>
            </a:r>
            <a:r>
              <a:rPr lang="en-US" sz="1600" dirty="0">
                <a:solidFill>
                  <a:schemeClr val="tx1"/>
                </a:solidFill>
                <a:latin typeface="Times New Roman" panose="02020603050405020304" pitchFamily="18" charset="0"/>
                <a:cs typeface="Times New Roman" panose="02020603050405020304" pitchFamily="18" charset="0"/>
              </a:rPr>
              <a:t>powder and solvent to be made up into a solution </a:t>
            </a:r>
          </a:p>
          <a:p>
            <a:pPr marL="342900" indent="-342900">
              <a:buFont typeface="Arial" panose="020B0604020202020204" pitchFamily="34" charset="0"/>
              <a:buChar char="•"/>
            </a:pPr>
            <a:r>
              <a:rPr lang="en-US" sz="1600" b="1" dirty="0">
                <a:solidFill>
                  <a:schemeClr val="tx1"/>
                </a:solidFill>
                <a:latin typeface="Times New Roman" pitchFamily="18" charset="0"/>
                <a:cs typeface="Times New Roman" pitchFamily="18" charset="0"/>
              </a:rPr>
              <a:t>Route of administration : </a:t>
            </a:r>
            <a:r>
              <a:rPr lang="en-US" sz="1600" dirty="0">
                <a:solidFill>
                  <a:schemeClr val="tx1"/>
                </a:solidFill>
                <a:latin typeface="Times New Roman" pitchFamily="18" charset="0"/>
                <a:cs typeface="Times New Roman" pitchFamily="18" charset="0"/>
              </a:rPr>
              <a:t>Subcutaneous </a:t>
            </a:r>
          </a:p>
          <a:p>
            <a:endParaRPr lang="en-US" sz="16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394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208912" cy="6336704"/>
          </a:xfrm>
        </p:spPr>
        <p:txBody>
          <a:bodyPr/>
          <a:lstStyle/>
          <a:p>
            <a:pPr>
              <a:lnSpc>
                <a:spcPct val="150000"/>
              </a:lnSpc>
            </a:pPr>
            <a:r>
              <a:rPr lang="en-US" sz="2000" b="1" dirty="0" smtClean="0">
                <a:solidFill>
                  <a:schemeClr val="tx1"/>
                </a:solidFill>
                <a:latin typeface="Times New Roman" pitchFamily="18" charset="0"/>
                <a:cs typeface="Times New Roman" pitchFamily="18" charset="0"/>
              </a:rPr>
              <a:t>Dosage :</a:t>
            </a:r>
            <a:br>
              <a:rPr lang="en-US" sz="2000" b="1" dirty="0" smtClean="0">
                <a:solidFill>
                  <a:schemeClr val="tx1"/>
                </a:solidFill>
                <a:latin typeface="Times New Roman" pitchFamily="18" charset="0"/>
                <a:cs typeface="Times New Roman" pitchFamily="18" charset="0"/>
              </a:rPr>
            </a:br>
            <a:r>
              <a:rPr lang="en-US" sz="2000" dirty="0"/>
              <a:t>One pre-filled syringe of </a:t>
            </a:r>
            <a:r>
              <a:rPr lang="en-US" sz="2000" dirty="0" err="1"/>
              <a:t>Ovitrelle</a:t>
            </a:r>
            <a:r>
              <a:rPr lang="en-US" sz="2000" dirty="0"/>
              <a:t> (250 micrograms) is administered 24 to 48 hours after the last administration of a follicle stimulating hormone (FSH) or human menopausal gonadotropin (</a:t>
            </a:r>
            <a:r>
              <a:rPr lang="en-US" sz="2000" dirty="0" err="1"/>
              <a:t>hMG</a:t>
            </a:r>
            <a:r>
              <a:rPr lang="en-US" sz="2000" dirty="0"/>
              <a:t>) preparation, i.e. when optimal stimulation of follicular growth is achieved. </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Contraindication : </a:t>
            </a:r>
            <a:br>
              <a:rPr lang="en-US" sz="2000" b="1" dirty="0" smtClean="0">
                <a:solidFill>
                  <a:schemeClr val="tx1"/>
                </a:solidFill>
                <a:latin typeface="Times New Roman" pitchFamily="18" charset="0"/>
                <a:cs typeface="Times New Roman" pitchFamily="18" charset="0"/>
              </a:rPr>
            </a:br>
            <a:r>
              <a:rPr lang="en-US" sz="2000" dirty="0"/>
              <a:t>hypersensitive (allergic) to </a:t>
            </a:r>
            <a:r>
              <a:rPr lang="en-US" sz="2000" dirty="0" err="1"/>
              <a:t>choriogonadotropin</a:t>
            </a:r>
            <a:r>
              <a:rPr lang="en-US" sz="2000" dirty="0"/>
              <a:t> </a:t>
            </a:r>
            <a:r>
              <a:rPr lang="en-US" sz="2000" dirty="0" err="1"/>
              <a:t>alfa</a:t>
            </a:r>
            <a:r>
              <a:rPr lang="en-US" sz="2000" dirty="0"/>
              <a:t> or any of the other ingredients. </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Side effects : </a:t>
            </a:r>
            <a:br>
              <a:rPr lang="en-US" sz="2000" b="1"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a:t>The most common side effects with </a:t>
            </a:r>
            <a:r>
              <a:rPr lang="en-US" sz="2000" dirty="0" err="1"/>
              <a:t>Ovitrelle</a:t>
            </a:r>
            <a:r>
              <a:rPr lang="en-US" sz="2000" dirty="0"/>
              <a:t> (seen in between 1 and 10 patients in 100) are reactions at the injection site, headache, tiredness, vomiting, nausea (feeling sick), abdominal pain (stomach ache) and ovarian </a:t>
            </a:r>
            <a:r>
              <a:rPr lang="en-US" sz="2000" dirty="0" err="1"/>
              <a:t>hyperstimulation</a:t>
            </a:r>
            <a:r>
              <a:rPr lang="en-US" sz="2000" dirty="0"/>
              <a:t> syndrome (such as feeling sick, weight gain and </a:t>
            </a:r>
            <a:r>
              <a:rPr lang="en-US" sz="2000" dirty="0" err="1"/>
              <a:t>diarrhoea</a:t>
            </a:r>
            <a:r>
              <a:rPr lang="en-US" sz="2000" dirty="0"/>
              <a:t>). Ovarian </a:t>
            </a:r>
            <a:r>
              <a:rPr lang="en-US" sz="2000" dirty="0" err="1"/>
              <a:t>hyperstimulation</a:t>
            </a:r>
            <a:r>
              <a:rPr lang="en-US" sz="2000" dirty="0"/>
              <a:t> syndrome occurs when the ovaries over respond to treatment, especially when medicines to trigger ovulation have been used. </a:t>
            </a:r>
            <a:endParaRPr lang="en-IN"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9017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988840"/>
            <a:ext cx="8064896" cy="864096"/>
          </a:xfrm>
        </p:spPr>
        <p:txBody>
          <a:bodyPr>
            <a:noAutofit/>
          </a:bodyPr>
          <a:lstStyle/>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Useful links</a:t>
            </a:r>
          </a:p>
          <a:p>
            <a:endParaRPr lang="en-US" sz="2400" dirty="0" smtClean="0">
              <a:solidFill>
                <a:schemeClr val="tx1"/>
              </a:solidFill>
              <a:latin typeface="Times New Roman" pitchFamily="18" charset="0"/>
              <a:cs typeface="Times New Roman" pitchFamily="18" charset="0"/>
            </a:endParaRPr>
          </a:p>
          <a:p>
            <a:r>
              <a:rPr lang="en-US" sz="1600" dirty="0"/>
              <a:t>https://www.drugs.com/uk/ovitrelle.html , https://www.medicines.org.uk/emc/medicine/14386 </a:t>
            </a:r>
            <a:endParaRPr lang="en-US" sz="1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00490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224</TotalTime>
  <Words>307</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Cambria</vt:lpstr>
      <vt:lpstr>Times New Roman</vt:lpstr>
      <vt:lpstr>Adjacency</vt:lpstr>
      <vt:lpstr>Chorionic Gonadotropin (Recombinant) </vt:lpstr>
      <vt:lpstr>PowerPoint Presentation</vt:lpstr>
      <vt:lpstr>PowerPoint Presentation</vt:lpstr>
      <vt:lpstr>Dosage : One pre-filled syringe of Ovitrelle (250 micrograms) is administered 24 to 48 hours after the last administration of a follicle stimulating hormone (FSH) or human menopausal gonadotropin (hMG) preparation, i.e. when optimal stimulation of follicular growth is achieved.  Contraindication :  hypersensitive (allergic) to choriogonadotropin alfa or any of the other ingredients.  Side effects :   The most common side effects with Ovitrelle (seen in between 1 and 10 patients in 100) are reactions at the injection site, headache, tiredness, vomiting, nausea (feeling sick), abdominal pain (stomach ache) and ovarian hyperstimulation syndrome (such as feeling sick, weight gain and diarrhoea). Ovarian hyperstimulation syndrome occurs when the ovaries over respond to treatment, especially when medicines to trigger ovulation have been used.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shasta kalra</cp:lastModifiedBy>
  <cp:revision>28</cp:revision>
  <dcterms:created xsi:type="dcterms:W3CDTF">2014-12-29T07:14:40Z</dcterms:created>
  <dcterms:modified xsi:type="dcterms:W3CDTF">2017-04-23T14:52:07Z</dcterms:modified>
</cp:coreProperties>
</file>